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5" r:id="rId3"/>
    <p:sldId id="258" r:id="rId4"/>
    <p:sldId id="259" r:id="rId5"/>
    <p:sldId id="261" r:id="rId6"/>
    <p:sldId id="260" r:id="rId7"/>
    <p:sldId id="257" r:id="rId8"/>
    <p:sldId id="262" r:id="rId9"/>
    <p:sldId id="264" r:id="rId10"/>
    <p:sldId id="263" r:id="rId11"/>
    <p:sldId id="266" r:id="rId12"/>
    <p:sldId id="277" r:id="rId13"/>
    <p:sldId id="278" r:id="rId14"/>
    <p:sldId id="273" r:id="rId15"/>
    <p:sldId id="274" r:id="rId16"/>
    <p:sldId id="276" r:id="rId17"/>
    <p:sldId id="275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7" r:id="rId26"/>
    <p:sldId id="268" r:id="rId27"/>
    <p:sldId id="269" r:id="rId28"/>
    <p:sldId id="270" r:id="rId29"/>
    <p:sldId id="271" r:id="rId30"/>
    <p:sldId id="272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59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168F94-8562-054A-97EE-52DB9FF3B490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29A3B2-6B5F-5842-A155-1DE88C827D4C}">
      <dgm:prSet phldrT="[Text]"/>
      <dgm:spPr/>
      <dgm:t>
        <a:bodyPr/>
        <a:lstStyle/>
        <a:p>
          <a:r>
            <a:rPr lang="en-US" dirty="0" smtClean="0"/>
            <a:t>Digitization</a:t>
          </a:r>
          <a:endParaRPr lang="en-US" dirty="0"/>
        </a:p>
      </dgm:t>
    </dgm:pt>
    <dgm:pt modelId="{EF2F3F14-8DEE-9140-A558-A23D06FEAA68}" type="parTrans" cxnId="{592ED033-6149-BB49-9136-4124C3B9A8D3}">
      <dgm:prSet/>
      <dgm:spPr/>
      <dgm:t>
        <a:bodyPr/>
        <a:lstStyle/>
        <a:p>
          <a:endParaRPr lang="en-US"/>
        </a:p>
      </dgm:t>
    </dgm:pt>
    <dgm:pt modelId="{14E9824E-BE5E-B94B-9CDB-868969175AAF}" type="sibTrans" cxnId="{592ED033-6149-BB49-9136-4124C3B9A8D3}">
      <dgm:prSet/>
      <dgm:spPr/>
      <dgm:t>
        <a:bodyPr/>
        <a:lstStyle/>
        <a:p>
          <a:endParaRPr lang="en-US"/>
        </a:p>
      </dgm:t>
    </dgm:pt>
    <dgm:pt modelId="{C90D5D44-5C44-7F40-A1A3-6FE5C28887F9}">
      <dgm:prSet phldrT="[Text]"/>
      <dgm:spPr/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BED5EA2B-4375-EC4D-BDA3-2AC19BAA8F7A}" type="parTrans" cxnId="{32C9B565-3EFE-B544-9AE6-713A69F389FA}">
      <dgm:prSet/>
      <dgm:spPr/>
      <dgm:t>
        <a:bodyPr/>
        <a:lstStyle/>
        <a:p>
          <a:endParaRPr lang="en-US"/>
        </a:p>
      </dgm:t>
    </dgm:pt>
    <dgm:pt modelId="{E77B2B15-F45F-4541-86CF-AEBE1FFDBC6A}" type="sibTrans" cxnId="{32C9B565-3EFE-B544-9AE6-713A69F389FA}">
      <dgm:prSet/>
      <dgm:spPr/>
      <dgm:t>
        <a:bodyPr/>
        <a:lstStyle/>
        <a:p>
          <a:endParaRPr lang="en-US"/>
        </a:p>
      </dgm:t>
    </dgm:pt>
    <dgm:pt modelId="{23110E2F-9159-C84F-AB02-447219AE8490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9D73AC25-10B3-0145-987E-C78F7A6AC48F}" type="parTrans" cxnId="{410A7A5C-4C54-1C48-9767-CE116BCF1896}">
      <dgm:prSet/>
      <dgm:spPr/>
      <dgm:t>
        <a:bodyPr/>
        <a:lstStyle/>
        <a:p>
          <a:endParaRPr lang="en-US"/>
        </a:p>
      </dgm:t>
    </dgm:pt>
    <dgm:pt modelId="{CE51DF21-F05C-1A46-A085-BDAE3CCA135D}" type="sibTrans" cxnId="{410A7A5C-4C54-1C48-9767-CE116BCF1896}">
      <dgm:prSet/>
      <dgm:spPr/>
      <dgm:t>
        <a:bodyPr/>
        <a:lstStyle/>
        <a:p>
          <a:endParaRPr lang="en-US"/>
        </a:p>
      </dgm:t>
    </dgm:pt>
    <dgm:pt modelId="{9927BFAB-F28B-3F44-A721-B94A7A3566C5}">
      <dgm:prSet phldrT="[Text]"/>
      <dgm:spPr/>
      <dgm:t>
        <a:bodyPr/>
        <a:lstStyle/>
        <a:p>
          <a:r>
            <a:rPr lang="en-US" dirty="0" smtClean="0"/>
            <a:t>Visualization</a:t>
          </a:r>
          <a:endParaRPr lang="en-US" dirty="0"/>
        </a:p>
      </dgm:t>
    </dgm:pt>
    <dgm:pt modelId="{789F5A34-901B-214C-8EAD-22BD5B4D219F}" type="parTrans" cxnId="{0786E53B-409E-A64F-9CA8-788F579E0A70}">
      <dgm:prSet/>
      <dgm:spPr/>
      <dgm:t>
        <a:bodyPr/>
        <a:lstStyle/>
        <a:p>
          <a:endParaRPr lang="en-US"/>
        </a:p>
      </dgm:t>
    </dgm:pt>
    <dgm:pt modelId="{0B3BEE24-1BB8-6E4F-991D-88BA50BE78E7}" type="sibTrans" cxnId="{0786E53B-409E-A64F-9CA8-788F579E0A70}">
      <dgm:prSet/>
      <dgm:spPr/>
      <dgm:t>
        <a:bodyPr/>
        <a:lstStyle/>
        <a:p>
          <a:endParaRPr lang="en-US"/>
        </a:p>
      </dgm:t>
    </dgm:pt>
    <dgm:pt modelId="{162BEFB2-9595-E34C-B8BB-0181824F2814}">
      <dgm:prSet phldrT="[Text]"/>
      <dgm:spPr/>
      <dgm:t>
        <a:bodyPr/>
        <a:lstStyle/>
        <a:p>
          <a:r>
            <a:rPr lang="en-US" dirty="0" smtClean="0"/>
            <a:t>Aggregation</a:t>
          </a:r>
          <a:endParaRPr lang="en-US" dirty="0"/>
        </a:p>
      </dgm:t>
    </dgm:pt>
    <dgm:pt modelId="{B5A298FB-E69E-3049-8AEE-9959008C6A7C}" type="parTrans" cxnId="{89868E1C-D1F2-7A49-B2E3-CB868F2D10BC}">
      <dgm:prSet/>
      <dgm:spPr/>
      <dgm:t>
        <a:bodyPr/>
        <a:lstStyle/>
        <a:p>
          <a:endParaRPr lang="en-US"/>
        </a:p>
      </dgm:t>
    </dgm:pt>
    <dgm:pt modelId="{56360F40-622D-B447-9949-F42806FAF252}" type="sibTrans" cxnId="{89868E1C-D1F2-7A49-B2E3-CB868F2D10BC}">
      <dgm:prSet/>
      <dgm:spPr/>
      <dgm:t>
        <a:bodyPr/>
        <a:lstStyle/>
        <a:p>
          <a:endParaRPr lang="en-US"/>
        </a:p>
      </dgm:t>
    </dgm:pt>
    <dgm:pt modelId="{CC495CD3-3DA3-D14C-9E56-934FD0521ABD}" type="pres">
      <dgm:prSet presAssocID="{A4168F94-8562-054A-97EE-52DB9FF3B4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BA177C-635D-D24C-BF8B-D2C216CD5563}" type="pres">
      <dgm:prSet presAssocID="{A4168F94-8562-054A-97EE-52DB9FF3B490}" presName="cycle" presStyleCnt="0"/>
      <dgm:spPr/>
    </dgm:pt>
    <dgm:pt modelId="{3E7913C9-6EE5-5D49-A247-632B27EC9F49}" type="pres">
      <dgm:prSet presAssocID="{1029A3B2-6B5F-5842-A155-1DE88C827D4C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E5B33-DA40-8942-951D-FAC38AEA7B9B}" type="pres">
      <dgm:prSet presAssocID="{14E9824E-BE5E-B94B-9CDB-868969175AAF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5F87CAA8-2775-CF4C-AEC8-D5BDE28BB61A}" type="pres">
      <dgm:prSet presAssocID="{C90D5D44-5C44-7F40-A1A3-6FE5C28887F9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4E57CE-26DC-534C-B57B-777CBDEA30EE}" type="pres">
      <dgm:prSet presAssocID="{23110E2F-9159-C84F-AB02-447219AE8490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FCAF3-EB07-7443-8C56-2616B36B0B67}" type="pres">
      <dgm:prSet presAssocID="{9927BFAB-F28B-3F44-A721-B94A7A3566C5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9AC5D4-1F6F-C447-A3E0-18D8590DA5B2}" type="pres">
      <dgm:prSet presAssocID="{162BEFB2-9595-E34C-B8BB-0181824F2814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916C08-E622-7C48-BA31-22E686363094}" type="presOf" srcId="{A4168F94-8562-054A-97EE-52DB9FF3B490}" destId="{CC495CD3-3DA3-D14C-9E56-934FD0521ABD}" srcOrd="0" destOrd="0" presId="urn:microsoft.com/office/officeart/2005/8/layout/cycle3"/>
    <dgm:cxn modelId="{89868E1C-D1F2-7A49-B2E3-CB868F2D10BC}" srcId="{A4168F94-8562-054A-97EE-52DB9FF3B490}" destId="{162BEFB2-9595-E34C-B8BB-0181824F2814}" srcOrd="4" destOrd="0" parTransId="{B5A298FB-E69E-3049-8AEE-9959008C6A7C}" sibTransId="{56360F40-622D-B447-9949-F42806FAF252}"/>
    <dgm:cxn modelId="{592ED033-6149-BB49-9136-4124C3B9A8D3}" srcId="{A4168F94-8562-054A-97EE-52DB9FF3B490}" destId="{1029A3B2-6B5F-5842-A155-1DE88C827D4C}" srcOrd="0" destOrd="0" parTransId="{EF2F3F14-8DEE-9140-A558-A23D06FEAA68}" sibTransId="{14E9824E-BE5E-B94B-9CDB-868969175AAF}"/>
    <dgm:cxn modelId="{410A7A5C-4C54-1C48-9767-CE116BCF1896}" srcId="{A4168F94-8562-054A-97EE-52DB9FF3B490}" destId="{23110E2F-9159-C84F-AB02-447219AE8490}" srcOrd="2" destOrd="0" parTransId="{9D73AC25-10B3-0145-987E-C78F7A6AC48F}" sibTransId="{CE51DF21-F05C-1A46-A085-BDAE3CCA135D}"/>
    <dgm:cxn modelId="{1712F7E8-2B14-1C44-B257-F389F81DD23D}" type="presOf" srcId="{14E9824E-BE5E-B94B-9CDB-868969175AAF}" destId="{874E5B33-DA40-8942-951D-FAC38AEA7B9B}" srcOrd="0" destOrd="0" presId="urn:microsoft.com/office/officeart/2005/8/layout/cycle3"/>
    <dgm:cxn modelId="{32C9B565-3EFE-B544-9AE6-713A69F389FA}" srcId="{A4168F94-8562-054A-97EE-52DB9FF3B490}" destId="{C90D5D44-5C44-7F40-A1A3-6FE5C28887F9}" srcOrd="1" destOrd="0" parTransId="{BED5EA2B-4375-EC4D-BDA3-2AC19BAA8F7A}" sibTransId="{E77B2B15-F45F-4541-86CF-AEBE1FFDBC6A}"/>
    <dgm:cxn modelId="{E08574DE-5F67-8B42-9459-1572BCE87C23}" type="presOf" srcId="{23110E2F-9159-C84F-AB02-447219AE8490}" destId="{944E57CE-26DC-534C-B57B-777CBDEA30EE}" srcOrd="0" destOrd="0" presId="urn:microsoft.com/office/officeart/2005/8/layout/cycle3"/>
    <dgm:cxn modelId="{F8953F26-C51B-7347-995A-22AC7FB5E67B}" type="presOf" srcId="{C90D5D44-5C44-7F40-A1A3-6FE5C28887F9}" destId="{5F87CAA8-2775-CF4C-AEC8-D5BDE28BB61A}" srcOrd="0" destOrd="0" presId="urn:microsoft.com/office/officeart/2005/8/layout/cycle3"/>
    <dgm:cxn modelId="{1FA0752C-AC8D-A649-8B5C-694C51AE3313}" type="presOf" srcId="{9927BFAB-F28B-3F44-A721-B94A7A3566C5}" destId="{900FCAF3-EB07-7443-8C56-2616B36B0B67}" srcOrd="0" destOrd="0" presId="urn:microsoft.com/office/officeart/2005/8/layout/cycle3"/>
    <dgm:cxn modelId="{8E3A5A57-94A2-864F-8B91-4B4A73FF4B9E}" type="presOf" srcId="{162BEFB2-9595-E34C-B8BB-0181824F2814}" destId="{C49AC5D4-1F6F-C447-A3E0-18D8590DA5B2}" srcOrd="0" destOrd="0" presId="urn:microsoft.com/office/officeart/2005/8/layout/cycle3"/>
    <dgm:cxn modelId="{48A69015-B75C-534A-9321-77D1FB33A0E2}" type="presOf" srcId="{1029A3B2-6B5F-5842-A155-1DE88C827D4C}" destId="{3E7913C9-6EE5-5D49-A247-632B27EC9F49}" srcOrd="0" destOrd="0" presId="urn:microsoft.com/office/officeart/2005/8/layout/cycle3"/>
    <dgm:cxn modelId="{0786E53B-409E-A64F-9CA8-788F579E0A70}" srcId="{A4168F94-8562-054A-97EE-52DB9FF3B490}" destId="{9927BFAB-F28B-3F44-A721-B94A7A3566C5}" srcOrd="3" destOrd="0" parTransId="{789F5A34-901B-214C-8EAD-22BD5B4D219F}" sibTransId="{0B3BEE24-1BB8-6E4F-991D-88BA50BE78E7}"/>
    <dgm:cxn modelId="{B2AABA12-0D2D-F040-8CF6-F68C65957835}" type="presParOf" srcId="{CC495CD3-3DA3-D14C-9E56-934FD0521ABD}" destId="{63BA177C-635D-D24C-BF8B-D2C216CD5563}" srcOrd="0" destOrd="0" presId="urn:microsoft.com/office/officeart/2005/8/layout/cycle3"/>
    <dgm:cxn modelId="{A7208ABB-1839-AB4E-BAC3-5B899920FF08}" type="presParOf" srcId="{63BA177C-635D-D24C-BF8B-D2C216CD5563}" destId="{3E7913C9-6EE5-5D49-A247-632B27EC9F49}" srcOrd="0" destOrd="0" presId="urn:microsoft.com/office/officeart/2005/8/layout/cycle3"/>
    <dgm:cxn modelId="{5A458C33-9B26-CF4F-AFAA-8EF946E34718}" type="presParOf" srcId="{63BA177C-635D-D24C-BF8B-D2C216CD5563}" destId="{874E5B33-DA40-8942-951D-FAC38AEA7B9B}" srcOrd="1" destOrd="0" presId="urn:microsoft.com/office/officeart/2005/8/layout/cycle3"/>
    <dgm:cxn modelId="{34358D29-EE09-8D4F-962D-91C482D9C544}" type="presParOf" srcId="{63BA177C-635D-D24C-BF8B-D2C216CD5563}" destId="{5F87CAA8-2775-CF4C-AEC8-D5BDE28BB61A}" srcOrd="2" destOrd="0" presId="urn:microsoft.com/office/officeart/2005/8/layout/cycle3"/>
    <dgm:cxn modelId="{3042D162-F487-BD4F-83C0-7F892F3E299F}" type="presParOf" srcId="{63BA177C-635D-D24C-BF8B-D2C216CD5563}" destId="{944E57CE-26DC-534C-B57B-777CBDEA30EE}" srcOrd="3" destOrd="0" presId="urn:microsoft.com/office/officeart/2005/8/layout/cycle3"/>
    <dgm:cxn modelId="{31F0539F-C2E4-7A4B-90BC-F559C9F10F84}" type="presParOf" srcId="{63BA177C-635D-D24C-BF8B-D2C216CD5563}" destId="{900FCAF3-EB07-7443-8C56-2616B36B0B67}" srcOrd="4" destOrd="0" presId="urn:microsoft.com/office/officeart/2005/8/layout/cycle3"/>
    <dgm:cxn modelId="{ABBA0AF3-B0FC-934F-B2AA-F51D63725534}" type="presParOf" srcId="{63BA177C-635D-D24C-BF8B-D2C216CD5563}" destId="{C49AC5D4-1F6F-C447-A3E0-18D8590DA5B2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E5B33-DA40-8942-951D-FAC38AEA7B9B}">
      <dsp:nvSpPr>
        <dsp:cNvPr id="0" name=""/>
        <dsp:cNvSpPr/>
      </dsp:nvSpPr>
      <dsp:spPr>
        <a:xfrm>
          <a:off x="2035703" y="-24922"/>
          <a:ext cx="4158193" cy="4158193"/>
        </a:xfrm>
        <a:prstGeom prst="circularArrow">
          <a:avLst>
            <a:gd name="adj1" fmla="val 5544"/>
            <a:gd name="adj2" fmla="val 330680"/>
            <a:gd name="adj3" fmla="val 13769023"/>
            <a:gd name="adj4" fmla="val 17390166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913C9-6EE5-5D49-A247-632B27EC9F49}">
      <dsp:nvSpPr>
        <dsp:cNvPr id="0" name=""/>
        <dsp:cNvSpPr/>
      </dsp:nvSpPr>
      <dsp:spPr>
        <a:xfrm>
          <a:off x="3138338" y="1527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Digitization</a:t>
          </a:r>
          <a:endParaRPr lang="en-US" sz="2300" kern="1200" dirty="0"/>
        </a:p>
      </dsp:txBody>
      <dsp:txXfrm>
        <a:off x="3186005" y="49194"/>
        <a:ext cx="1857588" cy="881127"/>
      </dsp:txXfrm>
    </dsp:sp>
    <dsp:sp modelId="{5F87CAA8-2775-CF4C-AEC8-D5BDE28BB61A}">
      <dsp:nvSpPr>
        <dsp:cNvPr id="0" name=""/>
        <dsp:cNvSpPr/>
      </dsp:nvSpPr>
      <dsp:spPr>
        <a:xfrm>
          <a:off x="4824768" y="1226790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Encoding</a:t>
          </a:r>
          <a:endParaRPr lang="en-US" sz="2300" kern="1200" dirty="0"/>
        </a:p>
      </dsp:txBody>
      <dsp:txXfrm>
        <a:off x="4872435" y="1274457"/>
        <a:ext cx="1857588" cy="881127"/>
      </dsp:txXfrm>
    </dsp:sp>
    <dsp:sp modelId="{944E57CE-26DC-534C-B57B-777CBDEA30EE}">
      <dsp:nvSpPr>
        <dsp:cNvPr id="0" name=""/>
        <dsp:cNvSpPr/>
      </dsp:nvSpPr>
      <dsp:spPr>
        <a:xfrm>
          <a:off x="4180609" y="3209307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Analysis</a:t>
          </a:r>
          <a:endParaRPr lang="en-US" sz="2300" kern="1200" dirty="0"/>
        </a:p>
      </dsp:txBody>
      <dsp:txXfrm>
        <a:off x="4228276" y="3256974"/>
        <a:ext cx="1857588" cy="881127"/>
      </dsp:txXfrm>
    </dsp:sp>
    <dsp:sp modelId="{900FCAF3-EB07-7443-8C56-2616B36B0B67}">
      <dsp:nvSpPr>
        <dsp:cNvPr id="0" name=""/>
        <dsp:cNvSpPr/>
      </dsp:nvSpPr>
      <dsp:spPr>
        <a:xfrm>
          <a:off x="2096067" y="3209307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Visualization</a:t>
          </a:r>
          <a:endParaRPr lang="en-US" sz="2300" kern="1200" dirty="0"/>
        </a:p>
      </dsp:txBody>
      <dsp:txXfrm>
        <a:off x="2143734" y="3256974"/>
        <a:ext cx="1857588" cy="881127"/>
      </dsp:txXfrm>
    </dsp:sp>
    <dsp:sp modelId="{C49AC5D4-1F6F-C447-A3E0-18D8590DA5B2}">
      <dsp:nvSpPr>
        <dsp:cNvPr id="0" name=""/>
        <dsp:cNvSpPr/>
      </dsp:nvSpPr>
      <dsp:spPr>
        <a:xfrm>
          <a:off x="1451909" y="1226790"/>
          <a:ext cx="1952922" cy="9764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Aggregation</a:t>
          </a:r>
          <a:endParaRPr lang="en-US" sz="2300" kern="1200" dirty="0"/>
        </a:p>
      </dsp:txBody>
      <dsp:txXfrm>
        <a:off x="1499576" y="1274457"/>
        <a:ext cx="1857588" cy="881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1C0FC-8312-104B-8BFC-EFEF93E794D2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2222C-28C5-EF44-A68C-305BEA008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3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r>
              <a:rPr lang="en-US" baseline="0" dirty="0" smtClean="0"/>
              <a:t> </a:t>
            </a:r>
            <a:r>
              <a:rPr lang="en-US" dirty="0" smtClean="0"/>
              <a:t>https://</a:t>
            </a:r>
            <a:r>
              <a:rPr lang="en-US" dirty="0" err="1" smtClean="0"/>
              <a:t>nl.wikipedia.org</a:t>
            </a:r>
            <a:r>
              <a:rPr lang="en-US" dirty="0" smtClean="0"/>
              <a:t>/wiki/Grondwetsherziening_van_1848#/media/File:Grondwet_1848_Nl-HaNA_2.02.04_514_01.jpg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88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kuyper.ptsem.edu</a:t>
            </a:r>
            <a:r>
              <a:rPr lang="en-US" baseline="0" dirty="0" smtClean="0"/>
              <a:t>/id/Kuyper185-192/dmd019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2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Historical Documentation Centre</a:t>
            </a:r>
            <a:r>
              <a:rPr lang="en-US" baseline="0" dirty="0" smtClean="0"/>
              <a:t> for the History of Dutch Protestantism, </a:t>
            </a:r>
            <a:r>
              <a:rPr lang="en-US" baseline="0" dirty="0" err="1" smtClean="0"/>
              <a:t>Vrije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Universiteit</a:t>
            </a:r>
            <a:r>
              <a:rPr lang="en-US" baseline="0" dirty="0" smtClean="0"/>
              <a:t> Amsterdam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75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/wiki/XBRL#/media/</a:t>
            </a:r>
            <a:r>
              <a:rPr lang="en-US" dirty="0" err="1" smtClean="0"/>
              <a:t>File:XBRL.svg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63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kuyper.ptsem.edu</a:t>
            </a:r>
            <a:r>
              <a:rPr lang="en-US" dirty="0" smtClean="0"/>
              <a:t>/id/Kuyper185-192/dmd038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3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www.dbnl.org</a:t>
            </a:r>
            <a:r>
              <a:rPr lang="en-US" dirty="0" smtClean="0"/>
              <a:t>/auteurs/</a:t>
            </a:r>
            <a:r>
              <a:rPr lang="en-US" dirty="0" err="1" smtClean="0"/>
              <a:t>index.php?c</a:t>
            </a:r>
            <a:r>
              <a:rPr lang="en-US" dirty="0" smtClean="0"/>
              <a:t>=19&amp;l=G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3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r>
              <a:rPr lang="en-US" baseline="0" dirty="0" smtClean="0"/>
              <a:t> </a:t>
            </a:r>
            <a:r>
              <a:rPr lang="en-US" dirty="0" smtClean="0"/>
              <a:t>http://</a:t>
            </a:r>
            <a:r>
              <a:rPr lang="en-US" dirty="0" err="1" smtClean="0"/>
              <a:t>www.theeuropeanlibrary.org</a:t>
            </a:r>
            <a:r>
              <a:rPr lang="en-US" dirty="0" smtClean="0"/>
              <a:t>/tel4/newspapers/issue/</a:t>
            </a:r>
            <a:r>
              <a:rPr lang="en-US" dirty="0" err="1" smtClean="0"/>
              <a:t>fullscreen</a:t>
            </a:r>
            <a:r>
              <a:rPr lang="en-US" dirty="0" smtClean="0"/>
              <a:t>/3000112843225</a:t>
            </a:r>
          </a:p>
          <a:p>
            <a:r>
              <a:rPr lang="en-US" dirty="0" smtClean="0"/>
              <a:t>Circulation:</a:t>
            </a:r>
            <a:r>
              <a:rPr lang="en-US" baseline="0" dirty="0" smtClean="0"/>
              <a:t> 350 (21 </a:t>
            </a:r>
            <a:r>
              <a:rPr lang="en-US" baseline="0" dirty="0" err="1" smtClean="0"/>
              <a:t>aug.</a:t>
            </a:r>
            <a:r>
              <a:rPr lang="en-US" baseline="0" dirty="0" smtClean="0"/>
              <a:t> 1848-29 </a:t>
            </a:r>
            <a:r>
              <a:rPr lang="en-US" baseline="0" dirty="0" err="1" smtClean="0"/>
              <a:t>juni</a:t>
            </a:r>
            <a:r>
              <a:rPr lang="en-US" baseline="0" dirty="0" smtClean="0"/>
              <a:t> 1850 (nr. 1-nr. 572) en 1 </a:t>
            </a:r>
            <a:r>
              <a:rPr lang="en-US" baseline="0" dirty="0" err="1" smtClean="0"/>
              <a:t>juli</a:t>
            </a:r>
            <a:r>
              <a:rPr lang="en-US" baseline="0" dirty="0" smtClean="0"/>
              <a:t> 1850-30 </a:t>
            </a:r>
            <a:r>
              <a:rPr lang="en-US" baseline="0" dirty="0" err="1" smtClean="0"/>
              <a:t>juni</a:t>
            </a:r>
            <a:r>
              <a:rPr lang="en-US" baseline="0" dirty="0" smtClean="0"/>
              <a:t> 1855 (nr. 1-nr. 1539):</a:t>
            </a:r>
            <a:br>
              <a:rPr lang="en-US" baseline="0" dirty="0" smtClean="0"/>
            </a:br>
            <a:r>
              <a:rPr lang="en-US" baseline="0" dirty="0" smtClean="0"/>
              <a:t>See http://</a:t>
            </a:r>
            <a:r>
              <a:rPr lang="en-US" baseline="0" dirty="0" err="1" smtClean="0"/>
              <a:t>www.hdc.vu.nl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nl</a:t>
            </a:r>
            <a:r>
              <a:rPr lang="en-US" baseline="0" dirty="0" smtClean="0"/>
              <a:t>/Images/Nederlander,Nieuwe_Utrechtsche_Courant_tcm215-132417.pdf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6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Abolition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Dagbladzegel</a:t>
            </a:r>
            <a:r>
              <a:rPr lang="en-US" baseline="0" dirty="0" smtClean="0"/>
              <a:t> on 1 July 1869; Source: </a:t>
            </a:r>
            <a:r>
              <a:rPr lang="en-US" dirty="0" smtClean="0"/>
              <a:t>http://</a:t>
            </a:r>
            <a:r>
              <a:rPr lang="en-US" dirty="0" err="1" smtClean="0"/>
              <a:t>www.iisg.nl</a:t>
            </a:r>
            <a:r>
              <a:rPr lang="en-US" dirty="0" smtClean="0"/>
              <a:t>/exhibitions/censorship/pm3966.php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7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www.npogeschiedenis.nl</a:t>
            </a:r>
            <a:r>
              <a:rPr lang="en-US" dirty="0" smtClean="0"/>
              <a:t>/speeches/</a:t>
            </a:r>
            <a:r>
              <a:rPr lang="en-US" dirty="0" err="1" smtClean="0"/>
              <a:t>nederlandsespeeches</a:t>
            </a:r>
            <a:r>
              <a:rPr lang="en-US" dirty="0" smtClean="0"/>
              <a:t>/</a:t>
            </a:r>
            <a:r>
              <a:rPr lang="en-US" dirty="0" err="1" smtClean="0"/>
              <a:t>koninkrijk</a:t>
            </a:r>
            <a:r>
              <a:rPr lang="en-US" dirty="0" smtClean="0"/>
              <a:t>-der-</a:t>
            </a:r>
            <a:r>
              <a:rPr lang="en-US" dirty="0" err="1" smtClean="0"/>
              <a:t>nederlanden</a:t>
            </a:r>
            <a:r>
              <a:rPr lang="en-US" dirty="0" smtClean="0"/>
              <a:t>/Toespraak-Abraham-Kuyper-tijdens-het-Congres-van-kerkelijke-ambtdragers-en-gemeenteleden-.html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9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Source: http://</a:t>
            </a:r>
            <a:r>
              <a:rPr lang="nl-NL" dirty="0" err="1" smtClean="0"/>
              <a:t>www.delpher.nl</a:t>
            </a:r>
            <a:r>
              <a:rPr lang="nl-NL" dirty="0" smtClean="0"/>
              <a:t>/nl/kranten/</a:t>
            </a:r>
            <a:r>
              <a:rPr lang="nl-NL" dirty="0" err="1" smtClean="0"/>
              <a:t>view?coll</a:t>
            </a:r>
            <a:r>
              <a:rPr lang="nl-NL" dirty="0" smtClean="0"/>
              <a:t>=ddd&amp;cql%5B%5D=%28date+_gte_+%2201-04-1872%22%29&amp;cql%5B%5D=%28date+_lte_+%2205-04-1872%22%29&amp;cql%5B%5D=</a:t>
            </a:r>
            <a:r>
              <a:rPr lang="nl-NL" dirty="0" err="1" smtClean="0"/>
              <a:t>ppn+any</a:t>
            </a:r>
            <a:r>
              <a:rPr lang="nl-NL" dirty="0" smtClean="0"/>
              <a:t>+%28832667536%29&amp;resultscoll=</a:t>
            </a:r>
            <a:r>
              <a:rPr lang="nl-NL" dirty="0" err="1" smtClean="0"/>
              <a:t>dddtitel&amp;identifier</a:t>
            </a:r>
            <a:r>
              <a:rPr lang="nl-NL" dirty="0" smtClean="0"/>
              <a:t>=ddd%3A011065219%3Ampeg21%3Ap001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February</a:t>
            </a:r>
            <a:r>
              <a:rPr lang="en-US" baseline="0" dirty="0" smtClean="0"/>
              <a:t> 1876 -  April 1877</a:t>
            </a:r>
          </a:p>
          <a:p>
            <a:r>
              <a:rPr lang="en-US" baseline="0" dirty="0" smtClean="0"/>
              <a:t>Source: https://</a:t>
            </a:r>
            <a:r>
              <a:rPr lang="en-US" baseline="0" dirty="0" err="1" smtClean="0"/>
              <a:t>books.google.com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books?id</a:t>
            </a:r>
            <a:r>
              <a:rPr lang="en-US" baseline="0" dirty="0" smtClean="0"/>
              <a:t>=</a:t>
            </a:r>
            <a:r>
              <a:rPr lang="en-US" baseline="0" dirty="0" err="1" smtClean="0"/>
              <a:t>XUSWAgAAQBAJ&amp;lpg</a:t>
            </a:r>
            <a:r>
              <a:rPr lang="en-US" baseline="0" dirty="0" smtClean="0"/>
              <a:t>=PA108&amp;ots=aZTM8l2DW4&amp;pg=PA105#v=</a:t>
            </a:r>
            <a:r>
              <a:rPr lang="en-US" baseline="0" dirty="0" err="1" smtClean="0"/>
              <a:t>onepage&amp;q&amp;f</a:t>
            </a:r>
            <a:r>
              <a:rPr lang="en-US" baseline="0" dirty="0" smtClean="0"/>
              <a:t>=false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https://</a:t>
            </a:r>
            <a:r>
              <a:rPr lang="en-US" dirty="0" err="1" smtClean="0"/>
              <a:t>books.google.com</a:t>
            </a:r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</a:t>
            </a:r>
            <a:r>
              <a:rPr lang="en-US" dirty="0" err="1" smtClean="0"/>
              <a:t>XUSWAgAAQBAJ&amp;lpg</a:t>
            </a:r>
            <a:r>
              <a:rPr lang="en-US" dirty="0" smtClean="0"/>
              <a:t>=PA108&amp;ots=aZTM8l2DW4&amp;dq=kuyper%20heraut%201878&amp;pg=PA108#v=</a:t>
            </a:r>
            <a:r>
              <a:rPr lang="en-US" dirty="0" err="1" smtClean="0"/>
              <a:t>onepage&amp;q</a:t>
            </a:r>
            <a:r>
              <a:rPr lang="en-US" dirty="0" smtClean="0"/>
              <a:t>=kuyper%20heraut%201878&amp;f=false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6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kuyper.ptsem.edu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2222C-28C5-EF44-A68C-305BEA0088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36600"/>
            <a:ext cx="2057400" cy="5389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36600"/>
            <a:ext cx="6019800" cy="5389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61067"/>
            <a:ext cx="4038600" cy="43650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61067"/>
            <a:ext cx="4038600" cy="43650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6106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0829"/>
            <a:ext cx="4040188" cy="37253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6106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0829"/>
            <a:ext cx="4041775" cy="37253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180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38867"/>
            <a:ext cx="8229600" cy="4187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F94DF-47A7-AE45-8332-B46829B523A4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31F9B-8DC6-F843-B0A1-76AF4505075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Abraham Kuyper as Publisher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84325"/>
            <a:ext cx="7555627" cy="1418552"/>
          </a:xfrm>
        </p:spPr>
        <p:txBody>
          <a:bodyPr/>
          <a:lstStyle/>
          <a:p>
            <a:r>
              <a:rPr lang="en-US" dirty="0"/>
              <a:t>Analyzing the Finances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De </a:t>
            </a:r>
            <a:r>
              <a:rPr lang="en-US" i="1" dirty="0" err="1"/>
              <a:t>Heraut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De </a:t>
            </a:r>
            <a:r>
              <a:rPr lang="en-US" i="1" dirty="0" err="1"/>
              <a:t>Standaard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76851" y="5638800"/>
            <a:ext cx="4244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Clifford B. Anderson</a:t>
            </a:r>
            <a:br>
              <a:rPr lang="en-US" dirty="0" smtClean="0"/>
            </a:br>
            <a:r>
              <a:rPr lang="en-US" dirty="0" smtClean="0"/>
              <a:t>Director for Scholarly Communications</a:t>
            </a:r>
            <a:br>
              <a:rPr lang="en-US" dirty="0" smtClean="0"/>
            </a:br>
            <a:r>
              <a:rPr lang="en-US" dirty="0" smtClean="0"/>
              <a:t>Vanderbilt University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54426" y="6192798"/>
            <a:ext cx="177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andersoncliffb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95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Heraut</a:t>
            </a:r>
            <a:endParaRPr lang="en-US" dirty="0"/>
          </a:p>
        </p:txBody>
      </p:sp>
      <p:pic>
        <p:nvPicPr>
          <p:cNvPr id="4" name="Content Placeholder 3" descr="Screen Shot 2015-10-17 at 4.49.5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" b="6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35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Kuyper as Publisher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0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Digital Library of Abraham Kuyper</a:t>
            </a:r>
            <a:endParaRPr lang="en-US" dirty="0"/>
          </a:p>
        </p:txBody>
      </p:sp>
      <p:pic>
        <p:nvPicPr>
          <p:cNvPr id="6" name="Content Placeholder 5" descr="Screen Shot 2015-10-17 at 5.46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b="13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992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817415"/>
              </p:ext>
            </p:extLst>
          </p:nvPr>
        </p:nvGraphicFramePr>
        <p:xfrm>
          <a:off x="457200" y="1938867"/>
          <a:ext cx="8229600" cy="4187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85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Subscribers (1871)</a:t>
            </a:r>
            <a:endParaRPr lang="en-US" dirty="0"/>
          </a:p>
        </p:txBody>
      </p:sp>
      <p:pic>
        <p:nvPicPr>
          <p:cNvPr id="6" name="Content Placeholder 5" descr="Screen Shot 2015-10-17 at 5.42.1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 b="1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000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pic>
        <p:nvPicPr>
          <p:cNvPr id="4" name="Content Placeholder 3" descr="Screen Shot 2015-10-17 at 5.44.3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931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Content Placeholder 3" descr="Screen Shot 2015-10-17 at 7.10.2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19"/>
          <a:stretch/>
        </p:blipFill>
        <p:spPr>
          <a:xfrm>
            <a:off x="457200" y="1938338"/>
            <a:ext cx="8229600" cy="4479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380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4" name="Content Placeholder 3" descr="subscrib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25" r="-25925"/>
          <a:stretch>
            <a:fillRect/>
          </a:stretch>
        </p:blipFill>
        <p:spPr>
          <a:xfrm>
            <a:off x="457200" y="1938338"/>
            <a:ext cx="8229600" cy="4187825"/>
          </a:xfrm>
        </p:spPr>
      </p:pic>
    </p:spTree>
    <p:extLst>
      <p:ext uri="{BB962C8B-B14F-4D97-AF65-F5344CB8AC3E}">
        <p14:creationId xmlns:p14="http://schemas.microsoft.com/office/powerpoint/2010/main" val="50389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Ledgers of </a:t>
            </a:r>
            <a:r>
              <a:rPr lang="en-US" i="1" dirty="0" smtClean="0"/>
              <a:t>De </a:t>
            </a:r>
            <a:r>
              <a:rPr lang="en-US" i="1" dirty="0" err="1" smtClean="0"/>
              <a:t>Heraut</a:t>
            </a:r>
            <a:endParaRPr lang="en-US" i="1" dirty="0"/>
          </a:p>
        </p:txBody>
      </p:sp>
      <p:pic>
        <p:nvPicPr>
          <p:cNvPr id="4" name="Content Placeholder 3" descr="0000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93"/>
          <a:stretch/>
        </p:blipFill>
        <p:spPr>
          <a:xfrm>
            <a:off x="457200" y="1938338"/>
            <a:ext cx="8229600" cy="4187825"/>
          </a:xfrm>
        </p:spPr>
      </p:pic>
    </p:spTree>
    <p:extLst>
      <p:ext uri="{BB962C8B-B14F-4D97-AF65-F5344CB8AC3E}">
        <p14:creationId xmlns:p14="http://schemas.microsoft.com/office/powerpoint/2010/main" val="19492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pic>
        <p:nvPicPr>
          <p:cNvPr id="4" name="Content Placeholder 3" descr="Screen Shot 2015-10-17 at 7.31.4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7" b="39755"/>
          <a:stretch/>
        </p:blipFill>
        <p:spPr/>
      </p:pic>
    </p:spTree>
    <p:extLst>
      <p:ext uri="{BB962C8B-B14F-4D97-AF65-F5344CB8AC3E}">
        <p14:creationId xmlns:p14="http://schemas.microsoft.com/office/powerpoint/2010/main" val="324421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Sketch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Abraham Kuyper as Publisher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24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2747" r="2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913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XBRL Taxonomy</a:t>
            </a:r>
            <a:endParaRPr lang="en-US" dirty="0"/>
          </a:p>
        </p:txBody>
      </p:sp>
      <p:pic>
        <p:nvPicPr>
          <p:cNvPr id="4" name="Content Placeholder 3" descr="Screen Shot 2015-10-17 at 7.35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r="18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1291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XBRL Instance</a:t>
            </a:r>
            <a:endParaRPr lang="en-US" dirty="0"/>
          </a:p>
        </p:txBody>
      </p:sp>
      <p:pic>
        <p:nvPicPr>
          <p:cNvPr id="5" name="Content Placeholder 4" descr="Screen Shot 2015-10-17 at 7.37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r="120"/>
          <a:stretch/>
        </p:blipFill>
        <p:spPr>
          <a:xfrm>
            <a:off x="1100666" y="1938867"/>
            <a:ext cx="6942667" cy="4187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805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9" name="Content Placeholder 8" descr="Screen Shot 2015-10-17 at 7.43.16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08"/>
          <a:stretch/>
        </p:blipFill>
        <p:spPr>
          <a:xfrm>
            <a:off x="457200" y="1760538"/>
            <a:ext cx="4038600" cy="4365625"/>
          </a:xfrm>
        </p:spPr>
      </p:pic>
      <p:pic>
        <p:nvPicPr>
          <p:cNvPr id="8" name="Content Placeholder 7" descr="Screen Shot 2015-10-17 at 7.42.22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72"/>
          <a:stretch/>
        </p:blipFill>
        <p:spPr/>
      </p:pic>
    </p:spTree>
    <p:extLst>
      <p:ext uri="{BB962C8B-B14F-4D97-AF65-F5344CB8AC3E}">
        <p14:creationId xmlns:p14="http://schemas.microsoft.com/office/powerpoint/2010/main" val="149228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6" name="Content Placeholder 5" descr="heraut-1878-188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35" r="-259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8413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Estimate (1897)</a:t>
            </a:r>
            <a:endParaRPr lang="en-US" dirty="0"/>
          </a:p>
        </p:txBody>
      </p:sp>
      <p:pic>
        <p:nvPicPr>
          <p:cNvPr id="6" name="Content Placeholder 5" descr="Screen Shot 2015-10-17 at 5.27.08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" b="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442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TEI Transcription</a:t>
            </a:r>
            <a:endParaRPr lang="en-US" dirty="0"/>
          </a:p>
        </p:txBody>
      </p:sp>
      <p:pic>
        <p:nvPicPr>
          <p:cNvPr id="6" name="Content Placeholder 5" descr="Screen Shot 2015-10-17 at 5.29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" b="2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017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Recapitulation</a:t>
            </a:r>
            <a:endParaRPr lang="en-US" dirty="0"/>
          </a:p>
        </p:txBody>
      </p:sp>
      <p:pic>
        <p:nvPicPr>
          <p:cNvPr id="4" name="Content Placeholder 3" descr="186-0013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11" r="-12011"/>
          <a:stretch>
            <a:fillRect/>
          </a:stretch>
        </p:blipFill>
        <p:spPr>
          <a:xfrm>
            <a:off x="457200" y="1938338"/>
            <a:ext cx="8229600" cy="4187825"/>
          </a:xfrm>
        </p:spPr>
      </p:pic>
    </p:spTree>
    <p:extLst>
      <p:ext uri="{BB962C8B-B14F-4D97-AF65-F5344CB8AC3E}">
        <p14:creationId xmlns:p14="http://schemas.microsoft.com/office/powerpoint/2010/main" val="3828363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Transactionography</a:t>
            </a:r>
            <a:endParaRPr lang="en-US" dirty="0"/>
          </a:p>
        </p:txBody>
      </p:sp>
      <p:pic>
        <p:nvPicPr>
          <p:cNvPr id="4" name="Content Placeholder 3" descr="Screen Shot 2015-10-17 at 5.32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" r="3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11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8" name="Content Placeholder 7" descr="Screen Shot 2015-10-17 at 5.35.41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0"/>
          <a:stretch/>
        </p:blipFill>
        <p:spPr/>
      </p:pic>
      <p:pic>
        <p:nvPicPr>
          <p:cNvPr id="7" name="Content Placeholder 6" descr="Screen Shot 2015-10-17 at 5.34.30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06"/>
          <a:stretch/>
        </p:blipFill>
        <p:spPr>
          <a:xfrm>
            <a:off x="4648200" y="1760538"/>
            <a:ext cx="4038600" cy="4365625"/>
          </a:xfrm>
        </p:spPr>
      </p:pic>
    </p:spTree>
    <p:extLst>
      <p:ext uri="{BB962C8B-B14F-4D97-AF65-F5344CB8AC3E}">
        <p14:creationId xmlns:p14="http://schemas.microsoft.com/office/powerpoint/2010/main" val="137887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Dutch Constitution of 1848</a:t>
            </a:r>
            <a:endParaRPr lang="en-US" dirty="0"/>
          </a:p>
        </p:txBody>
      </p:sp>
      <p:pic>
        <p:nvPicPr>
          <p:cNvPr id="4" name="Content Placeholder 3" descr="Grondwet_1848_Nl-HaNA_2.02.04_514_01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8"/>
          <a:stretch/>
        </p:blipFill>
        <p:spPr>
          <a:xfrm>
            <a:off x="457200" y="1938338"/>
            <a:ext cx="8229600" cy="4187825"/>
          </a:xfrm>
        </p:spPr>
      </p:pic>
    </p:spTree>
    <p:extLst>
      <p:ext uri="{BB962C8B-B14F-4D97-AF65-F5344CB8AC3E}">
        <p14:creationId xmlns:p14="http://schemas.microsoft.com/office/powerpoint/2010/main" val="129274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6" name="Content Placeholder 5" descr="begrooting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 b="23920"/>
          <a:stretch/>
        </p:blipFill>
        <p:spPr>
          <a:xfrm>
            <a:off x="592138" y="1938338"/>
            <a:ext cx="8094662" cy="4581525"/>
          </a:xfrm>
        </p:spPr>
      </p:pic>
    </p:spTree>
    <p:extLst>
      <p:ext uri="{BB962C8B-B14F-4D97-AF65-F5344CB8AC3E}">
        <p14:creationId xmlns:p14="http://schemas.microsoft.com/office/powerpoint/2010/main" val="349626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best to aggregate data from different sources?</a:t>
            </a:r>
          </a:p>
          <a:p>
            <a:r>
              <a:rPr lang="en-US" dirty="0" smtClean="0"/>
              <a:t>What level of data loss is acceptable when encoding historical sources?</a:t>
            </a:r>
          </a:p>
          <a:p>
            <a:r>
              <a:rPr lang="en-US" dirty="0" smtClean="0"/>
              <a:t>Could a shared XBRL taxonomy be developed for </a:t>
            </a:r>
            <a:r>
              <a:rPr lang="en-US" dirty="0" smtClean="0"/>
              <a:t>(different kinds </a:t>
            </a:r>
            <a:r>
              <a:rPr lang="en-US" dirty="0" smtClean="0"/>
              <a:t>of) </a:t>
            </a:r>
            <a:r>
              <a:rPr lang="en-US" dirty="0" smtClean="0"/>
              <a:t>historic financial </a:t>
            </a:r>
            <a:r>
              <a:rPr lang="en-US" dirty="0" smtClean="0"/>
              <a:t>documents?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1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Anti-Revolutionaries</a:t>
            </a:r>
            <a:endParaRPr lang="en-US" dirty="0"/>
          </a:p>
        </p:txBody>
      </p:sp>
      <p:pic>
        <p:nvPicPr>
          <p:cNvPr id="4" name="Content Placeholder 3" descr="groe009_p01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b="51286"/>
          <a:stretch/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374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Nederlander</a:t>
            </a:r>
            <a:endParaRPr lang="en-US" dirty="0"/>
          </a:p>
        </p:txBody>
      </p:sp>
      <p:pic>
        <p:nvPicPr>
          <p:cNvPr id="4" name="Content Placeholder 3" descr="Screen Shot 2015-10-17 at 4.00.27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00"/>
          <a:stretch/>
        </p:blipFill>
        <p:spPr>
          <a:xfrm>
            <a:off x="457200" y="1938338"/>
            <a:ext cx="8229600" cy="4187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052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Abolition of the Stamp Tax</a:t>
            </a:r>
            <a:endParaRPr lang="en-US" dirty="0"/>
          </a:p>
        </p:txBody>
      </p:sp>
      <p:pic>
        <p:nvPicPr>
          <p:cNvPr id="4" name="Content Placeholder 3" descr="pm3966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26"/>
          <a:stretch/>
        </p:blipFill>
        <p:spPr>
          <a:xfrm>
            <a:off x="457200" y="1938338"/>
            <a:ext cx="8229600" cy="4187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17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Abraham Kuyper</a:t>
            </a:r>
            <a:endParaRPr lang="en-US" dirty="0"/>
          </a:p>
        </p:txBody>
      </p:sp>
      <p:pic>
        <p:nvPicPr>
          <p:cNvPr id="6" name="Content Placeholder 5" descr="rome002erfl01ill167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 b="48993"/>
          <a:stretch/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603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Standaard</a:t>
            </a:r>
            <a:endParaRPr lang="en-US" dirty="0"/>
          </a:p>
        </p:txBody>
      </p:sp>
      <p:pic>
        <p:nvPicPr>
          <p:cNvPr id="4" name="Content Placeholder 3" descr="Screen Shot 2015-10-17 at 4.46.0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5" b="9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627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Nervous Collapse</a:t>
            </a:r>
            <a:endParaRPr lang="en-US" dirty="0"/>
          </a:p>
        </p:txBody>
      </p:sp>
      <p:pic>
        <p:nvPicPr>
          <p:cNvPr id="5" name="Content Placeholder 4" descr="Screen Shot 2015-10-17 at 4.51.25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9" r="-896"/>
          <a:stretch/>
        </p:blipFill>
        <p:spPr>
          <a:xfrm>
            <a:off x="3098799" y="1938338"/>
            <a:ext cx="2827868" cy="4187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1480128"/>
      </p:ext>
    </p:extLst>
  </p:cSld>
  <p:clrMapOvr>
    <a:masterClrMapping/>
  </p:clrMapOvr>
</p:sld>
</file>

<file path=ppt/theme/theme1.xml><?xml version="1.0" encoding="utf-8"?>
<a:theme xmlns:a="http://schemas.openxmlformats.org/drawingml/2006/main" name="Vanderbi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Vanderbilt.thmx</Template>
  <TotalTime>267</TotalTime>
  <Words>549</Words>
  <Application>Microsoft Macintosh PowerPoint</Application>
  <PresentationFormat>On-screen Show (4:3)</PresentationFormat>
  <Paragraphs>72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Vanderbilt</vt:lpstr>
      <vt:lpstr>Abraham Kuyper as Publisher</vt:lpstr>
      <vt:lpstr>Historical Sketch</vt:lpstr>
      <vt:lpstr>Dutch Constitution of 1848</vt:lpstr>
      <vt:lpstr>Anti-Revolutionaries</vt:lpstr>
      <vt:lpstr>De Nederlander</vt:lpstr>
      <vt:lpstr>Abolition of the Stamp Tax</vt:lpstr>
      <vt:lpstr>Abraham Kuyper</vt:lpstr>
      <vt:lpstr>De Standaard</vt:lpstr>
      <vt:lpstr>Nervous Collapse</vt:lpstr>
      <vt:lpstr>De Heraut</vt:lpstr>
      <vt:lpstr>Financial Data</vt:lpstr>
      <vt:lpstr>Digital Library of Abraham Kuyper</vt:lpstr>
      <vt:lpstr>Research Cycle</vt:lpstr>
      <vt:lpstr>Subscribers (1871)</vt:lpstr>
      <vt:lpstr>Encoding</vt:lpstr>
      <vt:lpstr>Analysis</vt:lpstr>
      <vt:lpstr>Visualization</vt:lpstr>
      <vt:lpstr>Ledgers of De Heraut</vt:lpstr>
      <vt:lpstr>Encoding</vt:lpstr>
      <vt:lpstr>Encoding</vt:lpstr>
      <vt:lpstr>XBRL Taxonomy</vt:lpstr>
      <vt:lpstr>XBRL Instance</vt:lpstr>
      <vt:lpstr>Analysis</vt:lpstr>
      <vt:lpstr>Visualization</vt:lpstr>
      <vt:lpstr>Budget Estimate (1897)</vt:lpstr>
      <vt:lpstr>TEI Transcription</vt:lpstr>
      <vt:lpstr>Recapitulation</vt:lpstr>
      <vt:lpstr>Transactionography</vt:lpstr>
      <vt:lpstr>Analysis</vt:lpstr>
      <vt:lpstr>Visualization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Abraham Kuyper as Publisher</dc:title>
  <dc:creator>Clifford Anderson</dc:creator>
  <cp:lastModifiedBy>Clifford Anderson</cp:lastModifiedBy>
  <cp:revision>17</cp:revision>
  <dcterms:created xsi:type="dcterms:W3CDTF">2015-10-17T20:16:23Z</dcterms:created>
  <dcterms:modified xsi:type="dcterms:W3CDTF">2015-10-18T21:18:08Z</dcterms:modified>
</cp:coreProperties>
</file>